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6" r:id="rId13"/>
    <p:sldId id="264" r:id="rId14"/>
    <p:sldId id="267" r:id="rId15"/>
    <p:sldId id="26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9" autoAdjust="0"/>
  </p:normalViewPr>
  <p:slideViewPr>
    <p:cSldViewPr>
      <p:cViewPr varScale="1">
        <p:scale>
          <a:sx n="62" d="100"/>
          <a:sy n="62" d="100"/>
        </p:scale>
        <p:origin x="15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AC6F98B-561C-4334-87CD-1AA49DE4E978}" type="datetimeFigureOut">
              <a:rPr lang="fr-FR" smtClean="0"/>
              <a:pPr/>
              <a:t>08/06/2021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5F8A0E-5623-4516-95D7-AC161309647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6F98B-561C-4334-87CD-1AA49DE4E978}" type="datetimeFigureOut">
              <a:rPr lang="fr-FR" smtClean="0"/>
              <a:pPr/>
              <a:t>08/06/2021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F8A0E-5623-4516-95D7-AC161309647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3456384"/>
          </a:xfrm>
        </p:spPr>
        <p:txBody>
          <a:bodyPr>
            <a:noAutofit/>
          </a:bodyPr>
          <a:lstStyle/>
          <a:p>
            <a:pPr algn="l"/>
            <a:br>
              <a:rPr lang="fr-FR" sz="2400" b="1" dirty="0">
                <a:latin typeface="+mn-lt"/>
              </a:rPr>
            </a:br>
            <a:r>
              <a:rPr lang="fr-FR" sz="2400" b="1" dirty="0">
                <a:latin typeface="+mn-lt"/>
              </a:rPr>
              <a:t>La parabole du fils prodigue (</a:t>
            </a:r>
            <a:r>
              <a:rPr lang="fr-FR" sz="2400" b="1" dirty="0" err="1">
                <a:latin typeface="+mn-lt"/>
              </a:rPr>
              <a:t>Lc</a:t>
            </a:r>
            <a:r>
              <a:rPr lang="fr-FR" sz="2400" b="1" dirty="0">
                <a:latin typeface="+mn-lt"/>
              </a:rPr>
              <a:t> 15, 11-32), ou du Père miséricordieux</a:t>
            </a:r>
            <a:r>
              <a:rPr lang="fr-FR" sz="2400" dirty="0">
                <a:latin typeface="+mn-lt"/>
              </a:rPr>
              <a:t>, jette une lumière intéressante sur ce grand laboratoire de vie et de construction qu’est la famille. </a:t>
            </a:r>
            <a:br>
              <a:rPr lang="fr-FR" sz="2400" dirty="0">
                <a:latin typeface="+mn-lt"/>
              </a:rPr>
            </a:br>
            <a:br>
              <a:rPr lang="fr-FR" sz="2400" dirty="0">
                <a:latin typeface="+mn-lt"/>
              </a:rPr>
            </a:br>
            <a:r>
              <a:rPr lang="fr-FR" sz="2400" dirty="0">
                <a:latin typeface="+mn-lt"/>
              </a:rPr>
              <a:t>En fait, aucune famille ne reste statique dans le temps. Et cela parce que la famille n’est pas une idée, mais elle a le dynamisme concret et agité de l’expérience. </a:t>
            </a:r>
            <a:br>
              <a:rPr lang="fr-FR" sz="2400" dirty="0">
                <a:latin typeface="+mn-lt"/>
              </a:rPr>
            </a:br>
            <a:br>
              <a:rPr lang="fr-FR" sz="2400" dirty="0">
                <a:latin typeface="+mn-lt"/>
              </a:rPr>
            </a:br>
            <a:br>
              <a:rPr lang="fr-FR" sz="2400" dirty="0">
                <a:latin typeface="+mn-lt"/>
              </a:rPr>
            </a:br>
            <a:r>
              <a:rPr lang="fr-FR" sz="2400" dirty="0">
                <a:latin typeface="+mn-lt"/>
              </a:rPr>
              <a:t>La famille ne se fige </a:t>
            </a:r>
            <a:br>
              <a:rPr lang="fr-FR" sz="2400" dirty="0">
                <a:latin typeface="+mn-lt"/>
              </a:rPr>
            </a:br>
            <a:r>
              <a:rPr lang="fr-FR" sz="2400" dirty="0">
                <a:latin typeface="+mn-lt"/>
              </a:rPr>
              <a:t>pas dans une image : </a:t>
            </a:r>
            <a:br>
              <a:rPr lang="fr-FR" sz="2400" dirty="0">
                <a:latin typeface="+mn-lt"/>
              </a:rPr>
            </a:br>
            <a:r>
              <a:rPr lang="fr-FR" sz="2400" dirty="0">
                <a:latin typeface="+mn-lt"/>
              </a:rPr>
              <a:t>elle vit en se dessinant </a:t>
            </a:r>
            <a:br>
              <a:rPr lang="fr-FR" sz="2400" dirty="0">
                <a:latin typeface="+mn-lt"/>
              </a:rPr>
            </a:br>
            <a:r>
              <a:rPr lang="fr-FR" sz="2400" dirty="0">
                <a:latin typeface="+mn-lt"/>
              </a:rPr>
              <a:t>et en se reconfigurant </a:t>
            </a:r>
            <a:br>
              <a:rPr lang="fr-FR" sz="2400" dirty="0">
                <a:latin typeface="+mn-lt"/>
              </a:rPr>
            </a:br>
            <a:r>
              <a:rPr lang="fr-FR" sz="2400" dirty="0">
                <a:latin typeface="+mn-lt"/>
              </a:rPr>
              <a:t>en permanence.</a:t>
            </a:r>
          </a:p>
        </p:txBody>
      </p:sp>
      <p:sp>
        <p:nvSpPr>
          <p:cNvPr id="5" name="Espace réservé du contenu 4"/>
          <p:cNvSpPr>
            <a:spLocks noGrp="1"/>
          </p:cNvSpPr>
          <p:nvPr>
            <p:ph idx="1"/>
          </p:nvPr>
        </p:nvSpPr>
        <p:spPr>
          <a:xfrm>
            <a:off x="3923928" y="3717032"/>
            <a:ext cx="5050904" cy="3140968"/>
          </a:xfrm>
        </p:spPr>
        <p:txBody>
          <a:bodyPr/>
          <a:lstStyle/>
          <a:p>
            <a:endParaRPr lang="fr-FR" dirty="0"/>
          </a:p>
        </p:txBody>
      </p:sp>
      <p:pic>
        <p:nvPicPr>
          <p:cNvPr id="1026" name="Picture 2" descr="C:\Users\Maison\AppData\Local\Microsoft\Windows\Temporary Internet Files\Content.IE5\9XWB1QP6\45xNSW6EsvvWsDnueFJ6pYBAGiQ[1].jpg"/>
          <p:cNvPicPr>
            <a:picLocks noChangeAspect="1" noChangeArrowheads="1"/>
          </p:cNvPicPr>
          <p:nvPr/>
        </p:nvPicPr>
        <p:blipFill>
          <a:blip r:embed="rId2" cstate="print"/>
          <a:srcRect/>
          <a:stretch>
            <a:fillRect/>
          </a:stretch>
        </p:blipFill>
        <p:spPr bwMode="auto">
          <a:xfrm>
            <a:off x="3419872" y="3284984"/>
            <a:ext cx="5565451" cy="33569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1340768"/>
            <a:ext cx="5112568" cy="2246769"/>
          </a:xfrm>
          <a:prstGeom prst="rect">
            <a:avLst/>
          </a:prstGeom>
        </p:spPr>
        <p:txBody>
          <a:bodyPr wrap="square">
            <a:spAutoFit/>
          </a:bodyPr>
          <a:lstStyle/>
          <a:p>
            <a:r>
              <a:rPr lang="fr-FR" sz="2000" dirty="0"/>
              <a:t>C’est dans cette boîte que se trouvent les symboles, les jeux, les rires, les vacances en famille, les anniversaires, les jeux interminables autour de la table avec les plus âgés et les plus jeunes, tous envahis du même enthousiasme, la contemplation affectueuse</a:t>
            </a:r>
          </a:p>
          <a:p>
            <a:r>
              <a:rPr lang="fr-FR" sz="2000" dirty="0"/>
              <a:t>sans aucun but. </a:t>
            </a:r>
          </a:p>
        </p:txBody>
      </p:sp>
      <p:pic>
        <p:nvPicPr>
          <p:cNvPr id="5" name="Picture 4" descr="C:\Users\Maison\AppData\Local\Microsoft\Windows\Temporary Internet Files\Content.IE5\6HXB1AAC\dog-toy-chest[1].jpg"/>
          <p:cNvPicPr>
            <a:picLocks noChangeAspect="1" noChangeArrowheads="1"/>
          </p:cNvPicPr>
          <p:nvPr/>
        </p:nvPicPr>
        <p:blipFill>
          <a:blip r:embed="rId2" cstate="print"/>
          <a:srcRect/>
          <a:stretch>
            <a:fillRect/>
          </a:stretch>
        </p:blipFill>
        <p:spPr bwMode="auto">
          <a:xfrm>
            <a:off x="323528" y="332656"/>
            <a:ext cx="2808312" cy="318222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064896" cy="2308324"/>
          </a:xfrm>
          <a:prstGeom prst="rect">
            <a:avLst/>
          </a:prstGeom>
        </p:spPr>
        <p:txBody>
          <a:bodyPr wrap="square">
            <a:spAutoFit/>
          </a:bodyPr>
          <a:lstStyle/>
          <a:p>
            <a:r>
              <a:rPr lang="fr-FR" sz="2400" dirty="0"/>
              <a:t>C’est dans cette boîte que se trouvent les histoires folles et sages, que nous racontons la vie durant.(…)</a:t>
            </a:r>
          </a:p>
          <a:p>
            <a:r>
              <a:rPr lang="fr-FR" sz="2400" dirty="0"/>
              <a:t>Dans cette boîte se trouve l’art de faire du temps, de le perdre pour qu’il devienne plus à nous, tout en permettant l’imagination, le sens ludique, la joie. La boîte de jouets qui ne sert plus à rien, nous donne des raisons de vivre.</a:t>
            </a:r>
          </a:p>
        </p:txBody>
      </p:sp>
      <p:pic>
        <p:nvPicPr>
          <p:cNvPr id="3" name="Picture 2" descr="C:\Users\Maison\AppData\Local\Microsoft\Windows\Temporary Internet Files\Content.IE5\9XWB1QP6\Storytelling-image[1].png"/>
          <p:cNvPicPr>
            <a:picLocks noChangeAspect="1" noChangeArrowheads="1"/>
          </p:cNvPicPr>
          <p:nvPr/>
        </p:nvPicPr>
        <p:blipFill>
          <a:blip r:embed="rId2" cstate="print"/>
          <a:srcRect/>
          <a:stretch>
            <a:fillRect/>
          </a:stretch>
        </p:blipFill>
        <p:spPr bwMode="auto">
          <a:xfrm>
            <a:off x="1691680" y="3429000"/>
            <a:ext cx="5688632" cy="28529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420888"/>
            <a:ext cx="4032448" cy="1569660"/>
          </a:xfrm>
          <a:prstGeom prst="rect">
            <a:avLst/>
          </a:prstGeom>
        </p:spPr>
        <p:txBody>
          <a:bodyPr wrap="square">
            <a:spAutoFit/>
          </a:bodyPr>
          <a:lstStyle/>
          <a:p>
            <a:r>
              <a:rPr lang="fr-FR" sz="2400" dirty="0"/>
              <a:t>Prions pour que nos familles deviennent des communautés de rencontre, de pardon et de fête !</a:t>
            </a:r>
          </a:p>
        </p:txBody>
      </p:sp>
      <p:pic>
        <p:nvPicPr>
          <p:cNvPr id="9218" name="Picture 2" descr="C:\Program Files (x86)\Microsoft Office\MEDIA\CAGCAT10\j0216588.wmf"/>
          <p:cNvPicPr>
            <a:picLocks noChangeAspect="1" noChangeArrowheads="1"/>
          </p:cNvPicPr>
          <p:nvPr/>
        </p:nvPicPr>
        <p:blipFill>
          <a:blip r:embed="rId2" cstate="print"/>
          <a:srcRect/>
          <a:stretch>
            <a:fillRect/>
          </a:stretch>
        </p:blipFill>
        <p:spPr bwMode="auto">
          <a:xfrm>
            <a:off x="5220072" y="1268760"/>
            <a:ext cx="3337536" cy="374903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692696"/>
            <a:ext cx="8229600" cy="5289550"/>
          </a:xfrm>
        </p:spPr>
        <p:txBody>
          <a:bodyPr>
            <a:normAutofit/>
          </a:bodyPr>
          <a:lstStyle/>
          <a:p>
            <a:pPr>
              <a:buNone/>
            </a:pPr>
            <a:r>
              <a:rPr lang="fr-FR" sz="2400" dirty="0"/>
              <a:t>Dans notre famille.</a:t>
            </a:r>
          </a:p>
          <a:p>
            <a:pPr>
              <a:buNone/>
            </a:pPr>
            <a:r>
              <a:rPr lang="fr-FR" sz="2400" dirty="0"/>
              <a:t>Combien de temps différents avons-nous déjà vécus</a:t>
            </a:r>
          </a:p>
          <a:p>
            <a:pPr>
              <a:buNone/>
            </a:pPr>
            <a:r>
              <a:rPr lang="fr-FR" sz="2400" dirty="0"/>
              <a:t>ensemble, des phases bonnes et des phases difficiles, </a:t>
            </a:r>
          </a:p>
          <a:p>
            <a:pPr>
              <a:buNone/>
            </a:pPr>
            <a:r>
              <a:rPr lang="fr-FR" sz="2400" dirty="0"/>
              <a:t>des saisons claires pleines d’enthousiasme et des hivers</a:t>
            </a:r>
          </a:p>
          <a:p>
            <a:pPr>
              <a:buNone/>
            </a:pPr>
            <a:r>
              <a:rPr lang="fr-FR" sz="2400" dirty="0"/>
              <a:t>exigeants ?</a:t>
            </a:r>
          </a:p>
          <a:p>
            <a:pPr>
              <a:buNone/>
            </a:pPr>
            <a:r>
              <a:rPr lang="fr-FR" sz="2400" dirty="0"/>
              <a:t>Des moments où nous nous sommes vus naître et des </a:t>
            </a:r>
          </a:p>
          <a:p>
            <a:pPr>
              <a:buNone/>
            </a:pPr>
            <a:r>
              <a:rPr lang="fr-FR" sz="2400" dirty="0"/>
              <a:t>moments blessés où nous nous sommes sentis éprouvés </a:t>
            </a:r>
          </a:p>
          <a:p>
            <a:pPr>
              <a:buNone/>
            </a:pPr>
            <a:r>
              <a:rPr lang="fr-FR" sz="2400" dirty="0"/>
              <a:t>dans la foi et la vérité de l’amour ?</a:t>
            </a:r>
          </a:p>
          <a:p>
            <a:pPr>
              <a:buNone/>
            </a:pPr>
            <a:r>
              <a:rPr lang="fr-FR" sz="2400" dirty="0"/>
              <a:t>L’infini que nous devons </a:t>
            </a:r>
          </a:p>
          <a:p>
            <a:pPr>
              <a:buNone/>
            </a:pPr>
            <a:r>
              <a:rPr lang="fr-FR" sz="2400" dirty="0"/>
              <a:t>vivre est souvent un infini fragile, mais </a:t>
            </a:r>
          </a:p>
          <a:p>
            <a:pPr>
              <a:buNone/>
            </a:pPr>
            <a:r>
              <a:rPr lang="fr-FR" sz="2400" dirty="0"/>
              <a:t>cela ne le rend pas moins beau.</a:t>
            </a:r>
          </a:p>
          <a:p>
            <a:pPr>
              <a:buNone/>
            </a:pPr>
            <a:endParaRPr lang="fr-FR" dirty="0"/>
          </a:p>
        </p:txBody>
      </p:sp>
      <p:pic>
        <p:nvPicPr>
          <p:cNvPr id="2050" name="Picture 2" descr="C:\Users\Maison\AppData\Local\Microsoft\Windows\Temporary Internet Files\Content.IE5\9XWB1QP6\sable.33.39-590x442[1].png"/>
          <p:cNvPicPr>
            <a:picLocks noChangeAspect="1" noChangeArrowheads="1"/>
          </p:cNvPicPr>
          <p:nvPr/>
        </p:nvPicPr>
        <p:blipFill>
          <a:blip r:embed="rId2" cstate="print"/>
          <a:srcRect/>
          <a:stretch>
            <a:fillRect/>
          </a:stretch>
        </p:blipFill>
        <p:spPr bwMode="auto">
          <a:xfrm>
            <a:off x="5940152" y="4293096"/>
            <a:ext cx="3025899" cy="24828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67544" y="836712"/>
            <a:ext cx="8229600" cy="5073650"/>
          </a:xfrm>
        </p:spPr>
        <p:txBody>
          <a:bodyPr>
            <a:normAutofit/>
          </a:bodyPr>
          <a:lstStyle/>
          <a:p>
            <a:pPr>
              <a:buNone/>
            </a:pPr>
            <a:r>
              <a:rPr lang="fr-FR" sz="2400" dirty="0"/>
              <a:t>Les crises elles-mêmes font partie du parcours de l’amour et si</a:t>
            </a:r>
          </a:p>
          <a:p>
            <a:pPr>
              <a:buNone/>
            </a:pPr>
            <a:r>
              <a:rPr lang="fr-FR" sz="2400" dirty="0"/>
              <a:t>elles sont porteuses de turbulences et de souffrances, elles sont</a:t>
            </a:r>
          </a:p>
          <a:p>
            <a:pPr>
              <a:buNone/>
            </a:pPr>
            <a:r>
              <a:rPr lang="fr-FR" sz="2400" dirty="0"/>
              <a:t>aussi des occasions de plonger plus profondément dans sa</a:t>
            </a:r>
          </a:p>
          <a:p>
            <a:pPr>
              <a:buNone/>
            </a:pPr>
            <a:r>
              <a:rPr lang="fr-FR" sz="2400" dirty="0"/>
              <a:t>réalité. </a:t>
            </a:r>
          </a:p>
          <a:p>
            <a:pPr>
              <a:buNone/>
            </a:pPr>
            <a:endParaRPr lang="fr-FR" sz="2400" dirty="0"/>
          </a:p>
          <a:p>
            <a:pPr>
              <a:buNone/>
            </a:pPr>
            <a:endParaRPr lang="fr-FR" sz="2400" dirty="0"/>
          </a:p>
          <a:p>
            <a:pPr>
              <a:buNone/>
            </a:pPr>
            <a:r>
              <a:rPr lang="fr-FR" sz="2400" b="1" dirty="0"/>
              <a:t>L’important c’est de ne pas </a:t>
            </a:r>
          </a:p>
          <a:p>
            <a:pPr>
              <a:buNone/>
            </a:pPr>
            <a:r>
              <a:rPr lang="fr-FR" sz="2400" b="1" dirty="0"/>
              <a:t>se décourager.</a:t>
            </a:r>
          </a:p>
          <a:p>
            <a:pPr>
              <a:buNone/>
            </a:pPr>
            <a:r>
              <a:rPr lang="fr-FR" sz="2400" b="1" dirty="0"/>
              <a:t>L’important c’est de ne pas </a:t>
            </a:r>
          </a:p>
          <a:p>
            <a:pPr>
              <a:buNone/>
            </a:pPr>
            <a:r>
              <a:rPr lang="fr-FR" sz="2400" b="1" dirty="0"/>
              <a:t>confondre l’étape avec </a:t>
            </a:r>
          </a:p>
          <a:p>
            <a:pPr>
              <a:buNone/>
            </a:pPr>
            <a:r>
              <a:rPr lang="fr-FR" sz="2400" b="1" dirty="0"/>
              <a:t>l’ensemble du chemin.</a:t>
            </a:r>
          </a:p>
        </p:txBody>
      </p:sp>
      <p:pic>
        <p:nvPicPr>
          <p:cNvPr id="3074" name="Picture 2" descr="C:\Users\Maison\AppData\Local\Microsoft\Windows\Temporary Internet Files\Content.IE5\6HXB1AAC\Voie_Romaine_Chemin_Haussé[1].jpg"/>
          <p:cNvPicPr>
            <a:picLocks noChangeAspect="1" noChangeArrowheads="1"/>
          </p:cNvPicPr>
          <p:nvPr/>
        </p:nvPicPr>
        <p:blipFill>
          <a:blip r:embed="rId2" cstate="print"/>
          <a:srcRect/>
          <a:stretch>
            <a:fillRect/>
          </a:stretch>
        </p:blipFill>
        <p:spPr bwMode="auto">
          <a:xfrm>
            <a:off x="5148064" y="3789040"/>
            <a:ext cx="3707904" cy="27809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980728"/>
            <a:ext cx="8229600" cy="5145088"/>
          </a:xfrm>
        </p:spPr>
        <p:txBody>
          <a:bodyPr>
            <a:normAutofit fontScale="85000" lnSpcReduction="20000"/>
          </a:bodyPr>
          <a:lstStyle/>
          <a:p>
            <a:pPr>
              <a:buNone/>
            </a:pPr>
            <a:r>
              <a:rPr lang="fr-FR" sz="2800" b="1" dirty="0"/>
              <a:t>Un changement se produit lorsque nous acceptons le</a:t>
            </a:r>
          </a:p>
          <a:p>
            <a:pPr>
              <a:buNone/>
            </a:pPr>
            <a:r>
              <a:rPr lang="fr-FR" sz="2800" b="1" dirty="0"/>
              <a:t>fait que nous sommes tous vulnérables.</a:t>
            </a:r>
            <a:r>
              <a:rPr lang="fr-FR" sz="2800" dirty="0"/>
              <a:t> </a:t>
            </a:r>
          </a:p>
          <a:p>
            <a:pPr>
              <a:buNone/>
            </a:pPr>
            <a:r>
              <a:rPr lang="fr-FR" sz="2800" dirty="0"/>
              <a:t>Il est facile d’oublier que l’autre est aussi atteint par la </a:t>
            </a:r>
          </a:p>
          <a:p>
            <a:pPr>
              <a:buNone/>
            </a:pPr>
            <a:r>
              <a:rPr lang="fr-FR" sz="2800" dirty="0"/>
              <a:t>souffrance. Un chemin nécessaire c’est de reconnaître que, </a:t>
            </a:r>
          </a:p>
          <a:p>
            <a:pPr>
              <a:buNone/>
            </a:pPr>
            <a:r>
              <a:rPr lang="fr-FR" sz="2800" dirty="0"/>
              <a:t>chez ceux qui nous blessent (ou nous ont blessés), il y a aussi </a:t>
            </a:r>
          </a:p>
          <a:p>
            <a:pPr>
              <a:buNone/>
            </a:pPr>
            <a:r>
              <a:rPr lang="fr-FR" sz="2800" dirty="0"/>
              <a:t>des blocages et des blessures. </a:t>
            </a:r>
          </a:p>
          <a:p>
            <a:pPr>
              <a:buNone/>
            </a:pPr>
            <a:r>
              <a:rPr lang="fr-FR" sz="2800" dirty="0"/>
              <a:t>    </a:t>
            </a:r>
          </a:p>
          <a:p>
            <a:pPr>
              <a:buNone/>
            </a:pPr>
            <a:endParaRPr lang="fr-FR" sz="2800" dirty="0"/>
          </a:p>
          <a:p>
            <a:pPr>
              <a:buNone/>
            </a:pPr>
            <a:r>
              <a:rPr lang="fr-FR" sz="2800" dirty="0"/>
              <a:t>S’ils ne nous ont pas aimés </a:t>
            </a:r>
          </a:p>
          <a:p>
            <a:pPr>
              <a:buNone/>
            </a:pPr>
            <a:r>
              <a:rPr lang="fr-FR" sz="2800" dirty="0"/>
              <a:t>comme nous le souhaitions, </a:t>
            </a:r>
          </a:p>
          <a:p>
            <a:pPr>
              <a:buNone/>
            </a:pPr>
            <a:r>
              <a:rPr lang="fr-FR" sz="2800" dirty="0"/>
              <a:t>ce n’était pas nécessairement </a:t>
            </a:r>
          </a:p>
          <a:p>
            <a:pPr>
              <a:buNone/>
            </a:pPr>
            <a:r>
              <a:rPr lang="fr-FR" sz="2800" dirty="0"/>
              <a:t>par un acte délibéré, mais à cause </a:t>
            </a:r>
          </a:p>
          <a:p>
            <a:pPr>
              <a:buNone/>
            </a:pPr>
            <a:r>
              <a:rPr lang="fr-FR" sz="2800" dirty="0"/>
              <a:t>d’une histoire, peut-être encore </a:t>
            </a:r>
          </a:p>
          <a:p>
            <a:pPr>
              <a:buNone/>
            </a:pPr>
            <a:r>
              <a:rPr lang="fr-FR" sz="2800" dirty="0"/>
              <a:t>plus étouffante que la nôtre. </a:t>
            </a:r>
          </a:p>
        </p:txBody>
      </p:sp>
      <p:pic>
        <p:nvPicPr>
          <p:cNvPr id="1032" name="Picture 8" descr="C:\Users\Maison\AppData\Local\Microsoft\Windows\Temporary Internet Files\Content.IE5\6HXB1AAC\8471988169_aa52baaebb_b[1].jpg"/>
          <p:cNvPicPr>
            <a:picLocks noChangeAspect="1" noChangeArrowheads="1"/>
          </p:cNvPicPr>
          <p:nvPr/>
        </p:nvPicPr>
        <p:blipFill>
          <a:blip r:embed="rId2" cstate="print"/>
          <a:srcRect/>
          <a:stretch>
            <a:fillRect/>
          </a:stretch>
        </p:blipFill>
        <p:spPr bwMode="auto">
          <a:xfrm>
            <a:off x="5940152" y="3717032"/>
            <a:ext cx="2852936" cy="28529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24744"/>
            <a:ext cx="6912768" cy="4524315"/>
          </a:xfrm>
          <a:prstGeom prst="rect">
            <a:avLst/>
          </a:prstGeom>
        </p:spPr>
        <p:txBody>
          <a:bodyPr wrap="square">
            <a:spAutoFit/>
          </a:bodyPr>
          <a:lstStyle/>
          <a:p>
            <a:r>
              <a:rPr lang="fr-FR" sz="2400" b="1" dirty="0"/>
              <a:t>C’est cela la miséricorde</a:t>
            </a:r>
            <a:r>
              <a:rPr lang="fr-FR" sz="2400" dirty="0"/>
              <a:t>. </a:t>
            </a:r>
          </a:p>
          <a:p>
            <a:r>
              <a:rPr lang="fr-FR" sz="2400" dirty="0"/>
              <a:t>Il ne s’agit pas d’attendre que l’autre fasse le chemin.</a:t>
            </a:r>
          </a:p>
          <a:p>
            <a:endParaRPr lang="fr-FR" sz="2400" dirty="0"/>
          </a:p>
          <a:p>
            <a:endParaRPr lang="fr-FR" sz="2400" dirty="0"/>
          </a:p>
          <a:p>
            <a:r>
              <a:rPr lang="fr-FR" sz="2400" dirty="0"/>
              <a:t>Il s’agit d’anticiper et de le porter sur ses épaules, tel que nous l'enseigne la parabole du bon berger </a:t>
            </a:r>
          </a:p>
          <a:p>
            <a:r>
              <a:rPr lang="fr-FR" sz="2400" dirty="0"/>
              <a:t>(</a:t>
            </a:r>
            <a:r>
              <a:rPr lang="fr-FR" sz="2400" dirty="0" err="1"/>
              <a:t>Lc</a:t>
            </a:r>
            <a:r>
              <a:rPr lang="fr-FR" sz="2400" dirty="0"/>
              <a:t> 15, 4-7), </a:t>
            </a:r>
          </a:p>
          <a:p>
            <a:r>
              <a:rPr lang="fr-FR" sz="2400" dirty="0"/>
              <a:t>en acceptant ses blessures, </a:t>
            </a:r>
          </a:p>
          <a:p>
            <a:r>
              <a:rPr lang="fr-FR" sz="2400" dirty="0"/>
              <a:t>ses vulnérabilités </a:t>
            </a:r>
          </a:p>
          <a:p>
            <a:r>
              <a:rPr lang="fr-FR" sz="2400" dirty="0"/>
              <a:t>et en le réintroduisant </a:t>
            </a:r>
          </a:p>
          <a:p>
            <a:r>
              <a:rPr lang="fr-FR" sz="2400" dirty="0"/>
              <a:t>dans l’espoir, synonyme </a:t>
            </a:r>
          </a:p>
          <a:p>
            <a:r>
              <a:rPr lang="fr-FR" sz="2400" dirty="0"/>
              <a:t>de la fête.</a:t>
            </a:r>
          </a:p>
        </p:txBody>
      </p:sp>
      <p:pic>
        <p:nvPicPr>
          <p:cNvPr id="4098" name="Picture 2" descr="C:\Users\Maison\AppData\Local\Microsoft\Windows\Temporary Internet Files\Content.IE5\1WQC7H17\shepherdcarrysheep4[1].jpg"/>
          <p:cNvPicPr>
            <a:picLocks noChangeAspect="1" noChangeArrowheads="1"/>
          </p:cNvPicPr>
          <p:nvPr/>
        </p:nvPicPr>
        <p:blipFill>
          <a:blip r:embed="rId2" cstate="print"/>
          <a:srcRect/>
          <a:stretch>
            <a:fillRect/>
          </a:stretch>
        </p:blipFill>
        <p:spPr bwMode="auto">
          <a:xfrm>
            <a:off x="4644008" y="3717032"/>
            <a:ext cx="4208844" cy="28560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5076056" cy="3785652"/>
          </a:xfrm>
          <a:prstGeom prst="rect">
            <a:avLst/>
          </a:prstGeom>
        </p:spPr>
        <p:txBody>
          <a:bodyPr wrap="square">
            <a:spAutoFit/>
          </a:bodyPr>
          <a:lstStyle/>
          <a:p>
            <a:r>
              <a:rPr lang="fr-FR" sz="2400" dirty="0"/>
              <a:t>L’expérience de la miséricorde</a:t>
            </a:r>
          </a:p>
          <a:p>
            <a:r>
              <a:rPr lang="fr-FR" sz="2400" dirty="0"/>
              <a:t>est l’une des choses les plus exigeantes et les plus fascinantes de la vie (….)  </a:t>
            </a:r>
          </a:p>
          <a:p>
            <a:endParaRPr lang="fr-FR" sz="2400" dirty="0"/>
          </a:p>
          <a:p>
            <a:r>
              <a:rPr lang="fr-FR" sz="2400" dirty="0"/>
              <a:t>Prions aujourd’hui pour que notre famille devienne </a:t>
            </a:r>
          </a:p>
          <a:p>
            <a:r>
              <a:rPr lang="fr-FR" sz="2400" dirty="0"/>
              <a:t>une école de miséricorde, </a:t>
            </a:r>
          </a:p>
          <a:p>
            <a:r>
              <a:rPr lang="fr-FR" sz="2400" dirty="0"/>
              <a:t>où nous sentons </a:t>
            </a:r>
          </a:p>
          <a:p>
            <a:r>
              <a:rPr lang="fr-FR" sz="2400" dirty="0"/>
              <a:t>que nous suivons </a:t>
            </a:r>
          </a:p>
          <a:p>
            <a:r>
              <a:rPr lang="fr-FR" sz="2400" dirty="0"/>
              <a:t>les pas de Jésus.</a:t>
            </a:r>
          </a:p>
        </p:txBody>
      </p:sp>
      <p:pic>
        <p:nvPicPr>
          <p:cNvPr id="5122" name="Picture 2" descr="C:\Users\Maison\AppData\Local\Microsoft\Windows\Temporary Internet Files\Content.IE5\1WQC7H17\footprints-456732_960_720[1].jpg"/>
          <p:cNvPicPr>
            <a:picLocks noChangeAspect="1" noChangeArrowheads="1"/>
          </p:cNvPicPr>
          <p:nvPr/>
        </p:nvPicPr>
        <p:blipFill>
          <a:blip r:embed="rId2" cstate="print"/>
          <a:srcRect/>
          <a:stretch>
            <a:fillRect/>
          </a:stretch>
        </p:blipFill>
        <p:spPr bwMode="auto">
          <a:xfrm>
            <a:off x="4067944" y="3140968"/>
            <a:ext cx="4788024" cy="34800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6912768" cy="5262979"/>
          </a:xfrm>
          <a:prstGeom prst="rect">
            <a:avLst/>
          </a:prstGeom>
        </p:spPr>
        <p:txBody>
          <a:bodyPr wrap="square">
            <a:spAutoFit/>
          </a:bodyPr>
          <a:lstStyle/>
          <a:p>
            <a:r>
              <a:rPr lang="fr-FR" sz="2400" dirty="0"/>
              <a:t>Si nous arrivons à expérimenter cette miséricorde, alors notre famille vivra la joie à laquelle elle est appelée (…).</a:t>
            </a:r>
          </a:p>
          <a:p>
            <a:r>
              <a:rPr lang="fr-FR" sz="2400" dirty="0"/>
              <a:t>Cette joie ne se réduit pas à une sorte de bien-être ou de confort émotionnel, bien qu’elle</a:t>
            </a:r>
          </a:p>
          <a:p>
            <a:r>
              <a:rPr lang="fr-FR" sz="2400" dirty="0"/>
              <a:t>puisse se traduire aussi de cette manière. </a:t>
            </a:r>
          </a:p>
          <a:p>
            <a:endParaRPr lang="fr-FR" sz="2400" dirty="0"/>
          </a:p>
          <a:p>
            <a:endParaRPr lang="fr-FR" sz="2400" dirty="0"/>
          </a:p>
          <a:p>
            <a:r>
              <a:rPr lang="fr-FR" sz="2400" dirty="0"/>
              <a:t>La joie est, </a:t>
            </a:r>
          </a:p>
          <a:p>
            <a:r>
              <a:rPr lang="fr-FR" sz="2400" dirty="0"/>
              <a:t>fondamentalement, </a:t>
            </a:r>
          </a:p>
          <a:p>
            <a:r>
              <a:rPr lang="fr-FR" sz="2400" dirty="0"/>
              <a:t>une expression </a:t>
            </a:r>
          </a:p>
          <a:p>
            <a:r>
              <a:rPr lang="fr-FR" sz="2400" dirty="0"/>
              <a:t>profonde de l’être, </a:t>
            </a:r>
          </a:p>
          <a:p>
            <a:r>
              <a:rPr lang="fr-FR" sz="2400" dirty="0"/>
              <a:t>en bonté, en vérité, </a:t>
            </a:r>
          </a:p>
          <a:p>
            <a:r>
              <a:rPr lang="fr-FR" sz="2400" dirty="0"/>
              <a:t>en beauté.</a:t>
            </a:r>
          </a:p>
        </p:txBody>
      </p:sp>
      <p:pic>
        <p:nvPicPr>
          <p:cNvPr id="6147" name="Picture 3" descr="C:\Users\Maison\AppData\Local\Microsoft\Windows\Temporary Internet Files\Content.IE5\9XWB1QP6\blossom_bloom_flower_smiley_emoticon_smile_happy_joy-999000[1].jpg"/>
          <p:cNvPicPr>
            <a:picLocks noChangeAspect="1" noChangeArrowheads="1"/>
          </p:cNvPicPr>
          <p:nvPr/>
        </p:nvPicPr>
        <p:blipFill>
          <a:blip r:embed="rId2" cstate="print"/>
          <a:srcRect/>
          <a:stretch>
            <a:fillRect/>
          </a:stretch>
        </p:blipFill>
        <p:spPr bwMode="auto">
          <a:xfrm>
            <a:off x="4283968" y="3501008"/>
            <a:ext cx="4427984" cy="31327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272808" cy="3785652"/>
          </a:xfrm>
          <a:prstGeom prst="rect">
            <a:avLst/>
          </a:prstGeom>
        </p:spPr>
        <p:txBody>
          <a:bodyPr wrap="square">
            <a:spAutoFit/>
          </a:bodyPr>
          <a:lstStyle/>
          <a:p>
            <a:r>
              <a:rPr lang="fr-FR" sz="2400" dirty="0"/>
              <a:t>Il arrive parfois qu’au fur et à mesure que les enfants grandissent, la boîte de jouets disparaisse des familles. </a:t>
            </a:r>
          </a:p>
          <a:p>
            <a:r>
              <a:rPr lang="fr-FR" sz="2400" dirty="0"/>
              <a:t>Les maisons deviennent (un peu) plus ordonnées, </a:t>
            </a:r>
          </a:p>
          <a:p>
            <a:r>
              <a:rPr lang="fr-FR" sz="2400" dirty="0"/>
              <a:t>elles adhèrent</a:t>
            </a:r>
          </a:p>
          <a:p>
            <a:r>
              <a:rPr lang="fr-FR" sz="2400" dirty="0"/>
              <a:t>à une routine parfaite, </a:t>
            </a:r>
          </a:p>
          <a:p>
            <a:r>
              <a:rPr lang="fr-FR" sz="2400" dirty="0"/>
              <a:t>qu’elles n'ont pas eue </a:t>
            </a:r>
          </a:p>
          <a:p>
            <a:r>
              <a:rPr lang="fr-FR" sz="2400" dirty="0"/>
              <a:t>pendant des années, </a:t>
            </a:r>
          </a:p>
          <a:p>
            <a:r>
              <a:rPr lang="fr-FR" sz="2400" dirty="0"/>
              <a:t>elles reprennent une</a:t>
            </a:r>
          </a:p>
          <a:p>
            <a:r>
              <a:rPr lang="fr-FR" sz="2400" dirty="0"/>
              <a:t>respectabilité selon les </a:t>
            </a:r>
          </a:p>
          <a:p>
            <a:r>
              <a:rPr lang="fr-FR" sz="2400" dirty="0"/>
              <a:t>normes (…).</a:t>
            </a:r>
          </a:p>
        </p:txBody>
      </p:sp>
      <p:pic>
        <p:nvPicPr>
          <p:cNvPr id="7170" name="Picture 2" descr="C:\Users\Maison\AppData\Local\Microsoft\Windows\Temporary Internet Files\Content.IE5\6HXB1AAC\Plantabox-toy-crate[1].jpeg"/>
          <p:cNvPicPr>
            <a:picLocks noChangeAspect="1" noChangeArrowheads="1"/>
          </p:cNvPicPr>
          <p:nvPr/>
        </p:nvPicPr>
        <p:blipFill>
          <a:blip r:embed="rId2" cstate="print"/>
          <a:srcRect/>
          <a:stretch>
            <a:fillRect/>
          </a:stretch>
        </p:blipFill>
        <p:spPr bwMode="auto">
          <a:xfrm>
            <a:off x="4355976" y="2204864"/>
            <a:ext cx="4248472" cy="42484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son\AppData\Local\Microsoft\Windows\Temporary Internet Files\Content.IE5\6HXB1AAC\Plantabox-toy-crate[1].jpeg"/>
          <p:cNvPicPr>
            <a:picLocks noChangeAspect="1" noChangeArrowheads="1"/>
          </p:cNvPicPr>
          <p:nvPr/>
        </p:nvPicPr>
        <p:blipFill>
          <a:blip r:embed="rId2" cstate="print"/>
          <a:srcRect/>
          <a:stretch>
            <a:fillRect/>
          </a:stretch>
        </p:blipFill>
        <p:spPr bwMode="auto">
          <a:xfrm>
            <a:off x="6300192" y="4077072"/>
            <a:ext cx="2060848" cy="2060848"/>
          </a:xfrm>
          <a:prstGeom prst="rect">
            <a:avLst/>
          </a:prstGeom>
          <a:noFill/>
        </p:spPr>
      </p:pic>
      <p:sp>
        <p:nvSpPr>
          <p:cNvPr id="3" name="Rectangle 2"/>
          <p:cNvSpPr/>
          <p:nvPr/>
        </p:nvSpPr>
        <p:spPr>
          <a:xfrm>
            <a:off x="395536" y="1124744"/>
            <a:ext cx="6912768" cy="3046988"/>
          </a:xfrm>
          <a:prstGeom prst="rect">
            <a:avLst/>
          </a:prstGeom>
        </p:spPr>
        <p:txBody>
          <a:bodyPr wrap="square">
            <a:spAutoFit/>
          </a:bodyPr>
          <a:lstStyle/>
          <a:p>
            <a:r>
              <a:rPr lang="fr-FR" sz="2400" dirty="0"/>
              <a:t>D’abord, on pousse un soupir de soulagement. </a:t>
            </a:r>
          </a:p>
          <a:p>
            <a:endParaRPr lang="fr-FR" sz="2400" dirty="0"/>
          </a:p>
          <a:p>
            <a:endParaRPr lang="fr-FR" sz="2400" dirty="0"/>
          </a:p>
          <a:p>
            <a:r>
              <a:rPr lang="fr-FR" sz="2400" dirty="0"/>
              <a:t>Mais ensuite plus </a:t>
            </a:r>
          </a:p>
          <a:p>
            <a:r>
              <a:rPr lang="fr-FR" sz="2400" dirty="0"/>
              <a:t>tellement, car le moment </a:t>
            </a:r>
          </a:p>
          <a:p>
            <a:r>
              <a:rPr lang="fr-FR" sz="2400" dirty="0"/>
              <a:t>viendra où l’on se rendra </a:t>
            </a:r>
          </a:p>
          <a:p>
            <a:r>
              <a:rPr lang="fr-FR" sz="2400" dirty="0"/>
              <a:t>compte de l'absence de la </a:t>
            </a:r>
          </a:p>
          <a:p>
            <a:r>
              <a:rPr lang="fr-FR" sz="2400" dirty="0"/>
              <a:t>boîte à jouets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0467E3B500D40852B1558F799A6D9" ma:contentTypeVersion="14" ma:contentTypeDescription="Crée un document." ma:contentTypeScope="" ma:versionID="ee525e2bbbe337234faf62b2dc130ba8">
  <xsd:schema xmlns:xsd="http://www.w3.org/2001/XMLSchema" xmlns:xs="http://www.w3.org/2001/XMLSchema" xmlns:p="http://schemas.microsoft.com/office/2006/metadata/properties" xmlns:ns3="cd61d198-13fe-4732-bbfa-8835edbaf654" xmlns:ns4="ec1d194f-489f-4aa6-986a-69b6681fe891" targetNamespace="http://schemas.microsoft.com/office/2006/metadata/properties" ma:root="true" ma:fieldsID="4026f007f7842ac61c625235d899c925" ns3:_="" ns4:_="">
    <xsd:import namespace="cd61d198-13fe-4732-bbfa-8835edbaf654"/>
    <xsd:import namespace="ec1d194f-489f-4aa6-986a-69b6681fe89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1d198-13fe-4732-bbfa-8835edbaf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d194f-489f-4aa6-986a-69b6681fe891"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CDB840-B094-4D9A-BF0A-C4EC520BC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61d198-13fe-4732-bbfa-8835edbaf654"/>
    <ds:schemaRef ds:uri="ec1d194f-489f-4aa6-986a-69b6681fe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28FFC-8A78-47DA-B3D8-A365A55E11CA}">
  <ds:schemaRefs>
    <ds:schemaRef ds:uri="http://schemas.microsoft.com/sharepoint/v3/contenttype/forms"/>
  </ds:schemaRefs>
</ds:datastoreItem>
</file>

<file path=customXml/itemProps3.xml><?xml version="1.0" encoding="utf-8"?>
<ds:datastoreItem xmlns:ds="http://schemas.openxmlformats.org/officeDocument/2006/customXml" ds:itemID="{DD1FD59E-7515-4AE7-8016-54A3B0B04A25}">
  <ds:schemaRefs>
    <ds:schemaRef ds:uri="cd61d198-13fe-4732-bbfa-8835edbaf654"/>
    <ds:schemaRef ds:uri="http://purl.org/dc/term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c1d194f-489f-4aa6-986a-69b6681fe891"/>
  </ds:schemaRefs>
</ds:datastoreItem>
</file>

<file path=docProps/app.xml><?xml version="1.0" encoding="utf-8"?>
<Properties xmlns="http://schemas.openxmlformats.org/officeDocument/2006/extended-properties" xmlns:vt="http://schemas.openxmlformats.org/officeDocument/2006/docPropsVTypes">
  <TotalTime>157</TotalTime>
  <Words>718</Words>
  <Application>Microsoft Office PowerPoint</Application>
  <PresentationFormat>Affichage à l'écran (4:3)</PresentationFormat>
  <Paragraphs>89</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Thème Office</vt:lpstr>
      <vt:lpstr> La parabole du fils prodigue (Lc 15, 11-32), ou du Père miséricordieux, jette une lumière intéressante sur ce grand laboratoire de vie et de construction qu’est la famille.   En fait, aucune famille ne reste statique dans le temps. Et cela parce que la famille n’est pas une idée, mais elle a le dynamisme concret et agité de l’expérience.    La famille ne se fige  pas dans une image :  elle vit en se dessinant  et en se reconfigurant  en permanence.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parabole du fils prodigue (Lc 15,11-32), ou du Père miséricordieux comme d’autres préfèrent l’appeler, jette une lumière intéressante sur ce grand laboratoire de vie et de construction qu’est la famille. En fait, aucune famille ne reste statique dans le temps. Et cela parce que la famille n’est pas une idée, mais elle a le dynamisme concret et agité de l’expérience. La famille ne se fige pas dans une image : elle vit en se dessinant et se reconfigurant en permanence.</dc:title>
  <dc:creator>Dubrez</dc:creator>
  <cp:lastModifiedBy>Secretariat général END</cp:lastModifiedBy>
  <cp:revision>61</cp:revision>
  <dcterms:created xsi:type="dcterms:W3CDTF">2019-09-04T14:35:03Z</dcterms:created>
  <dcterms:modified xsi:type="dcterms:W3CDTF">2021-06-08T13:32:04Z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0x0101006F10467E3B500D40852B1558F799A6D9</vt:lpwstr>
  </property>
</Properties>
</file>